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
  </p:notesMasterIdLst>
  <p:handoutMasterIdLst>
    <p:handoutMasterId r:id="rId9"/>
  </p:handoutMasterIdLst>
  <p:sldIdLst>
    <p:sldId id="256" r:id="rId2"/>
    <p:sldId id="257" r:id="rId3"/>
    <p:sldId id="259" r:id="rId4"/>
    <p:sldId id="260" r:id="rId5"/>
    <p:sldId id="261" r:id="rId6"/>
    <p:sldId id="287"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21" autoAdjust="0"/>
    <p:restoredTop sz="94718" autoAdjust="0"/>
  </p:normalViewPr>
  <p:slideViewPr>
    <p:cSldViewPr>
      <p:cViewPr varScale="1">
        <p:scale>
          <a:sx n="87" d="100"/>
          <a:sy n="87" d="100"/>
        </p:scale>
        <p:origin x="-756" y="-78"/>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280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58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58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58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98FFA57-0D1E-4AFF-BA05-59D25F6A54F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82C50B6-603D-407B-827A-4A53EB639A9F}" type="datetimeFigureOut">
              <a:rPr lang="en-US"/>
              <a:pPr>
                <a:defRPr/>
              </a:pPr>
              <a:t>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0175490-D982-4265-8077-9D4A4D4F9E7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З</a:t>
            </a:r>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0305DA-8359-4995-AE57-AB10B870DBE4}"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en-US"/>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en-US"/>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n-US"/>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n-US"/>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n-US"/>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en-US"/>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en-US"/>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n-US"/>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en-US"/>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en-US"/>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n-US"/>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en-US"/>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en-US"/>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en-US"/>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n-US"/>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n-US"/>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n-US"/>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en-US"/>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en-US"/>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en-US"/>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en-US"/>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en-US"/>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en-US"/>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en-US"/>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en-US"/>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n-US"/>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n-US"/>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n-US"/>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en-U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n-US"/>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n-US"/>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en-US"/>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n-US"/>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n-US"/>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n-US"/>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n-US"/>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en-US"/>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en-US"/>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n-US"/>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n-US"/>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en-US"/>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en-US"/>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n-US"/>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n-US"/>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n-US"/>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n-US"/>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n-US"/>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n-US"/>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n-US"/>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n-US"/>
                </a:p>
              </p:txBody>
            </p:sp>
          </p:grpSp>
        </p:grpSp>
      </p:grpSp>
      <p:pic>
        <p:nvPicPr>
          <p:cNvPr id="68" name="Picture 71" descr="ts-logo-izbor"/>
          <p:cNvPicPr>
            <a:picLocks noChangeAspect="1" noChangeArrowheads="1"/>
          </p:cNvPicPr>
          <p:nvPr userDrawn="1"/>
        </p:nvPicPr>
        <p:blipFill>
          <a:blip r:embed="rId2"/>
          <a:srcRect/>
          <a:stretch>
            <a:fillRect/>
          </a:stretch>
        </p:blipFill>
        <p:spPr bwMode="auto">
          <a:xfrm>
            <a:off x="6477000" y="6454775"/>
            <a:ext cx="1981200" cy="403225"/>
          </a:xfrm>
          <a:prstGeom prst="rect">
            <a:avLst/>
          </a:prstGeom>
          <a:solidFill>
            <a:schemeClr val="tx1"/>
          </a:solidFill>
          <a:ln w="9525">
            <a:noFill/>
            <a:miter lim="800000"/>
            <a:headEnd/>
            <a:tailEnd/>
          </a:ln>
        </p:spPr>
      </p:pic>
      <p:sp>
        <p:nvSpPr>
          <p:cNvPr id="33858"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33859"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69"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n-US"/>
          </a:p>
        </p:txBody>
      </p:sp>
      <p:sp>
        <p:nvSpPr>
          <p:cNvPr id="70"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1"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9D23BC1A-E86A-44B5-AF09-4C1D483331A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5973D558-A6D1-42D7-B0A1-F11B818AFB1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99CDE8B9-EA84-411A-9EC2-B77210A932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C82C8BA3-1C2D-496B-A7FF-41777DFCC77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DCFD0199-B196-47CE-8DE3-6219FC9A242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E4FC054D-8473-4CEB-9180-166B22A284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a:ln/>
        </p:spPr>
        <p:txBody>
          <a:bodyPr/>
          <a:lstStyle>
            <a:lvl1pPr>
              <a:defRPr/>
            </a:lvl1pPr>
          </a:lstStyle>
          <a:p>
            <a:pPr>
              <a:defRPr/>
            </a:pPr>
            <a:endParaRPr lang="en-US"/>
          </a:p>
        </p:txBody>
      </p:sp>
      <p:sp>
        <p:nvSpPr>
          <p:cNvPr id="8" name="Rectangle 70"/>
          <p:cNvSpPr>
            <a:spLocks noGrp="1" noChangeArrowheads="1"/>
          </p:cNvSpPr>
          <p:nvPr>
            <p:ph type="ftr" sz="quarter" idx="11"/>
          </p:nvPr>
        </p:nvSpPr>
        <p:spPr>
          <a:ln/>
        </p:spPr>
        <p:txBody>
          <a:bodyPr/>
          <a:lstStyle>
            <a:lvl1pPr>
              <a:defRPr/>
            </a:lvl1pPr>
          </a:lstStyle>
          <a:p>
            <a:pPr>
              <a:defRPr/>
            </a:pPr>
            <a:endParaRPr lang="en-US"/>
          </a:p>
        </p:txBody>
      </p:sp>
      <p:sp>
        <p:nvSpPr>
          <p:cNvPr id="9" name="Rectangle 71"/>
          <p:cNvSpPr>
            <a:spLocks noGrp="1" noChangeArrowheads="1"/>
          </p:cNvSpPr>
          <p:nvPr>
            <p:ph type="sldNum" sz="quarter" idx="12"/>
          </p:nvPr>
        </p:nvSpPr>
        <p:spPr>
          <a:ln/>
        </p:spPr>
        <p:txBody>
          <a:bodyPr/>
          <a:lstStyle>
            <a:lvl1pPr>
              <a:defRPr/>
            </a:lvl1pPr>
          </a:lstStyle>
          <a:p>
            <a:pPr>
              <a:defRPr/>
            </a:pPr>
            <a:fld id="{77FA7076-4754-49B1-9927-0774A19D148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C8D0BA6C-7F88-4460-B675-741116DEFC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n-US"/>
          </a:p>
        </p:txBody>
      </p:sp>
      <p:sp>
        <p:nvSpPr>
          <p:cNvPr id="3" name="Rectangle 70"/>
          <p:cNvSpPr>
            <a:spLocks noGrp="1" noChangeArrowheads="1"/>
          </p:cNvSpPr>
          <p:nvPr>
            <p:ph type="ftr" sz="quarter" idx="11"/>
          </p:nvPr>
        </p:nvSpPr>
        <p:spPr>
          <a:ln/>
        </p:spPr>
        <p:txBody>
          <a:bodyPr/>
          <a:lstStyle>
            <a:lvl1pPr>
              <a:defRPr/>
            </a:lvl1pPr>
          </a:lstStyle>
          <a:p>
            <a:pPr>
              <a:defRPr/>
            </a:pPr>
            <a:endParaRPr lang="en-US"/>
          </a:p>
        </p:txBody>
      </p:sp>
      <p:sp>
        <p:nvSpPr>
          <p:cNvPr id="4" name="Rectangle 71"/>
          <p:cNvSpPr>
            <a:spLocks noGrp="1" noChangeArrowheads="1"/>
          </p:cNvSpPr>
          <p:nvPr>
            <p:ph type="sldNum" sz="quarter" idx="12"/>
          </p:nvPr>
        </p:nvSpPr>
        <p:spPr>
          <a:ln/>
        </p:spPr>
        <p:txBody>
          <a:bodyPr/>
          <a:lstStyle>
            <a:lvl1pPr>
              <a:defRPr/>
            </a:lvl1pPr>
          </a:lstStyle>
          <a:p>
            <a:pPr>
              <a:defRPr/>
            </a:pPr>
            <a:fld id="{D19DE8FE-1C04-4DAF-898C-C6E0CEA63EE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BD13AC74-2D3D-48CB-A7C2-7D7220D6E8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B90D9426-C1FD-46CC-8E67-09ED0BE98ED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en-US"/>
          </a:p>
        </p:txBody>
      </p:sp>
      <p:grpSp>
        <p:nvGrpSpPr>
          <p:cNvPr id="1027" name="Group 3"/>
          <p:cNvGrpSpPr>
            <a:grpSpLocks/>
          </p:cNvGrpSpPr>
          <p:nvPr/>
        </p:nvGrpSpPr>
        <p:grpSpPr bwMode="auto">
          <a:xfrm>
            <a:off x="3175" y="4267200"/>
            <a:ext cx="9140825" cy="2590800"/>
            <a:chOff x="2" y="2688"/>
            <a:chExt cx="5758" cy="1632"/>
          </a:xfrm>
        </p:grpSpPr>
        <p:sp>
          <p:nvSpPr>
            <p:cNvPr id="32772"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grpSp>
          <p:nvGrpSpPr>
            <p:cNvPr id="1035" name="Group 5"/>
            <p:cNvGrpSpPr>
              <a:grpSpLocks/>
            </p:cNvGrpSpPr>
            <p:nvPr userDrawn="1"/>
          </p:nvGrpSpPr>
          <p:grpSpPr bwMode="auto">
            <a:xfrm>
              <a:off x="3528" y="3715"/>
              <a:ext cx="792" cy="521"/>
              <a:chOff x="3527" y="3715"/>
              <a:chExt cx="792" cy="521"/>
            </a:xfrm>
          </p:grpSpPr>
          <p:sp>
            <p:nvSpPr>
              <p:cNvPr id="32774"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en-US"/>
              </a:p>
            </p:txBody>
          </p:sp>
          <p:sp>
            <p:nvSpPr>
              <p:cNvPr id="32775"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en-US"/>
              </a:p>
            </p:txBody>
          </p:sp>
          <p:sp>
            <p:nvSpPr>
              <p:cNvPr id="32776"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n-US"/>
              </a:p>
            </p:txBody>
          </p:sp>
          <p:sp>
            <p:nvSpPr>
              <p:cNvPr id="32777"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n-US"/>
              </a:p>
            </p:txBody>
          </p:sp>
          <p:sp>
            <p:nvSpPr>
              <p:cNvPr id="32778"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n-US"/>
              </a:p>
            </p:txBody>
          </p:sp>
          <p:sp>
            <p:nvSpPr>
              <p:cNvPr id="32779"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en-US"/>
              </a:p>
            </p:txBody>
          </p:sp>
          <p:sp>
            <p:nvSpPr>
              <p:cNvPr id="32780"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en-US"/>
              </a:p>
            </p:txBody>
          </p:sp>
          <p:sp>
            <p:nvSpPr>
              <p:cNvPr id="32781"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n-US"/>
              </a:p>
            </p:txBody>
          </p:sp>
          <p:sp>
            <p:nvSpPr>
              <p:cNvPr id="32782"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en-US"/>
              </a:p>
            </p:txBody>
          </p:sp>
          <p:sp>
            <p:nvSpPr>
              <p:cNvPr id="32783"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en-US"/>
              </a:p>
            </p:txBody>
          </p:sp>
          <p:sp>
            <p:nvSpPr>
              <p:cNvPr id="32784"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n-US"/>
              </a:p>
            </p:txBody>
          </p:sp>
        </p:grpSp>
        <p:grpSp>
          <p:nvGrpSpPr>
            <p:cNvPr id="1036" name="Group 17"/>
            <p:cNvGrpSpPr>
              <a:grpSpLocks/>
            </p:cNvGrpSpPr>
            <p:nvPr userDrawn="1"/>
          </p:nvGrpSpPr>
          <p:grpSpPr bwMode="auto">
            <a:xfrm>
              <a:off x="1776" y="3631"/>
              <a:ext cx="1626" cy="683"/>
              <a:chOff x="1776" y="3631"/>
              <a:chExt cx="1626" cy="683"/>
            </a:xfrm>
          </p:grpSpPr>
          <p:sp>
            <p:nvSpPr>
              <p:cNvPr id="32786"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en-US"/>
              </a:p>
            </p:txBody>
          </p:sp>
          <p:sp>
            <p:nvSpPr>
              <p:cNvPr id="32787"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en-US"/>
              </a:p>
            </p:txBody>
          </p:sp>
          <p:sp>
            <p:nvSpPr>
              <p:cNvPr id="32788"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en-US"/>
              </a:p>
            </p:txBody>
          </p:sp>
          <p:sp>
            <p:nvSpPr>
              <p:cNvPr id="32789"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n-US"/>
              </a:p>
            </p:txBody>
          </p:sp>
          <p:sp>
            <p:nvSpPr>
              <p:cNvPr id="32790"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n-US"/>
              </a:p>
            </p:txBody>
          </p:sp>
          <p:sp>
            <p:nvSpPr>
              <p:cNvPr id="32791"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n-US"/>
              </a:p>
            </p:txBody>
          </p:sp>
          <p:sp>
            <p:nvSpPr>
              <p:cNvPr id="32792"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en-US"/>
              </a:p>
            </p:txBody>
          </p:sp>
          <p:sp>
            <p:nvSpPr>
              <p:cNvPr id="32793"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en-US"/>
              </a:p>
            </p:txBody>
          </p:sp>
          <p:sp>
            <p:nvSpPr>
              <p:cNvPr id="32794"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en-US"/>
              </a:p>
            </p:txBody>
          </p:sp>
          <p:sp>
            <p:nvSpPr>
              <p:cNvPr id="32795"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en-US"/>
              </a:p>
            </p:txBody>
          </p:sp>
          <p:sp>
            <p:nvSpPr>
              <p:cNvPr id="32796"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en-US"/>
              </a:p>
            </p:txBody>
          </p:sp>
          <p:sp>
            <p:nvSpPr>
              <p:cNvPr id="32797"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en-US"/>
              </a:p>
            </p:txBody>
          </p:sp>
          <p:sp>
            <p:nvSpPr>
              <p:cNvPr id="32798"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en-US"/>
              </a:p>
            </p:txBody>
          </p:sp>
          <p:sp>
            <p:nvSpPr>
              <p:cNvPr id="32799"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en-US"/>
              </a:p>
            </p:txBody>
          </p:sp>
          <p:sp>
            <p:nvSpPr>
              <p:cNvPr id="32800"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n-US"/>
              </a:p>
            </p:txBody>
          </p:sp>
          <p:sp>
            <p:nvSpPr>
              <p:cNvPr id="32801"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n-US"/>
              </a:p>
            </p:txBody>
          </p:sp>
          <p:sp>
            <p:nvSpPr>
              <p:cNvPr id="32802"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n-US"/>
              </a:p>
            </p:txBody>
          </p:sp>
          <p:sp>
            <p:nvSpPr>
              <p:cNvPr id="32803"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en-US"/>
              </a:p>
            </p:txBody>
          </p:sp>
        </p:grpSp>
        <p:grpSp>
          <p:nvGrpSpPr>
            <p:cNvPr id="1037" name="Group 36"/>
            <p:cNvGrpSpPr>
              <a:grpSpLocks/>
            </p:cNvGrpSpPr>
            <p:nvPr userDrawn="1"/>
          </p:nvGrpSpPr>
          <p:grpSpPr bwMode="auto">
            <a:xfrm>
              <a:off x="4128" y="3360"/>
              <a:ext cx="1351" cy="821"/>
              <a:chOff x="4128" y="3360"/>
              <a:chExt cx="1351" cy="821"/>
            </a:xfrm>
          </p:grpSpPr>
          <p:sp>
            <p:nvSpPr>
              <p:cNvPr id="32805"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n-US"/>
              </a:p>
            </p:txBody>
          </p:sp>
          <p:sp>
            <p:nvSpPr>
              <p:cNvPr id="32806"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n-US"/>
              </a:p>
            </p:txBody>
          </p:sp>
          <p:sp>
            <p:nvSpPr>
              <p:cNvPr id="32807"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en-US"/>
              </a:p>
            </p:txBody>
          </p:sp>
          <p:sp>
            <p:nvSpPr>
              <p:cNvPr id="32808"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n-US"/>
              </a:p>
            </p:txBody>
          </p:sp>
          <p:sp>
            <p:nvSpPr>
              <p:cNvPr id="32809"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n-US"/>
              </a:p>
            </p:txBody>
          </p:sp>
          <p:sp>
            <p:nvSpPr>
              <p:cNvPr id="32810"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n-US"/>
              </a:p>
            </p:txBody>
          </p:sp>
          <p:sp>
            <p:nvSpPr>
              <p:cNvPr id="32811"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n-US"/>
              </a:p>
            </p:txBody>
          </p:sp>
          <p:sp>
            <p:nvSpPr>
              <p:cNvPr id="32812"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en-US"/>
              </a:p>
            </p:txBody>
          </p:sp>
          <p:sp>
            <p:nvSpPr>
              <p:cNvPr id="32813"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en-US"/>
              </a:p>
            </p:txBody>
          </p:sp>
          <p:sp>
            <p:nvSpPr>
              <p:cNvPr id="32814"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n-US"/>
              </a:p>
            </p:txBody>
          </p:sp>
          <p:sp>
            <p:nvSpPr>
              <p:cNvPr id="32815"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n-US"/>
              </a:p>
            </p:txBody>
          </p:sp>
          <p:sp>
            <p:nvSpPr>
              <p:cNvPr id="32816"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en-US"/>
              </a:p>
            </p:txBody>
          </p:sp>
          <p:sp>
            <p:nvSpPr>
              <p:cNvPr id="32817"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en-US"/>
              </a:p>
            </p:txBody>
          </p:sp>
          <p:sp>
            <p:nvSpPr>
              <p:cNvPr id="32818"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n-US"/>
              </a:p>
            </p:txBody>
          </p:sp>
          <p:sp>
            <p:nvSpPr>
              <p:cNvPr id="32819"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n-US"/>
              </a:p>
            </p:txBody>
          </p:sp>
          <p:sp>
            <p:nvSpPr>
              <p:cNvPr id="32820"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n-US"/>
              </a:p>
            </p:txBody>
          </p:sp>
          <p:sp>
            <p:nvSpPr>
              <p:cNvPr id="32821"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n-US"/>
              </a:p>
            </p:txBody>
          </p:sp>
        </p:grpSp>
        <p:grpSp>
          <p:nvGrpSpPr>
            <p:cNvPr id="1038" name="Group 54"/>
            <p:cNvGrpSpPr>
              <a:grpSpLocks/>
            </p:cNvGrpSpPr>
            <p:nvPr userDrawn="1"/>
          </p:nvGrpSpPr>
          <p:grpSpPr bwMode="auto">
            <a:xfrm>
              <a:off x="5280" y="3024"/>
              <a:ext cx="425" cy="258"/>
              <a:chOff x="5280" y="3024"/>
              <a:chExt cx="425" cy="258"/>
            </a:xfrm>
          </p:grpSpPr>
          <p:sp>
            <p:nvSpPr>
              <p:cNvPr id="32823"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32824"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32825"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32826"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32827"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32828"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32829"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nvGrpSpPr>
              <p:cNvPr id="1046" name="Group 62"/>
              <p:cNvGrpSpPr>
                <a:grpSpLocks/>
              </p:cNvGrpSpPr>
              <p:nvPr/>
            </p:nvGrpSpPr>
            <p:grpSpPr bwMode="auto">
              <a:xfrm>
                <a:off x="5381" y="3085"/>
                <a:ext cx="227" cy="132"/>
                <a:chOff x="5381" y="3085"/>
                <a:chExt cx="227" cy="132"/>
              </a:xfrm>
            </p:grpSpPr>
            <p:sp>
              <p:nvSpPr>
                <p:cNvPr id="32831"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n-US"/>
                </a:p>
              </p:txBody>
            </p:sp>
            <p:sp>
              <p:nvSpPr>
                <p:cNvPr id="32832"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n-US"/>
                </a:p>
              </p:txBody>
            </p:sp>
            <p:sp>
              <p:nvSpPr>
                <p:cNvPr id="32833"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n-US"/>
                </a:p>
              </p:txBody>
            </p:sp>
            <p:sp>
              <p:nvSpPr>
                <p:cNvPr id="32834"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n-US"/>
                </a:p>
              </p:txBody>
            </p:sp>
          </p:grpSp>
        </p:grpSp>
      </p:grpSp>
      <p:sp>
        <p:nvSpPr>
          <p:cNvPr id="32835"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32836"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837"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pPr>
              <a:defRPr/>
            </a:pPr>
            <a:endParaRPr lang="en-US"/>
          </a:p>
        </p:txBody>
      </p:sp>
      <p:sp>
        <p:nvSpPr>
          <p:cNvPr id="32838"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en-US"/>
          </a:p>
        </p:txBody>
      </p:sp>
      <p:sp>
        <p:nvSpPr>
          <p:cNvPr id="32839"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a:defRPr/>
            </a:pPr>
            <a:fld id="{34AEA024-D927-4A63-AE52-ED08EF58E99F}" type="slidenum">
              <a:rPr lang="en-US"/>
              <a:pPr>
                <a:defRPr/>
              </a:pPr>
              <a:t>‹#›</a:t>
            </a:fld>
            <a:endParaRPr lang="en-US"/>
          </a:p>
        </p:txBody>
      </p:sp>
      <p:pic>
        <p:nvPicPr>
          <p:cNvPr id="1033" name="Picture 72" descr="ts-logo-izbor"/>
          <p:cNvPicPr>
            <a:picLocks noChangeAspect="1" noChangeArrowheads="1"/>
          </p:cNvPicPr>
          <p:nvPr userDrawn="1"/>
        </p:nvPicPr>
        <p:blipFill>
          <a:blip r:embed="rId13"/>
          <a:srcRect/>
          <a:stretch>
            <a:fillRect/>
          </a:stretch>
        </p:blipFill>
        <p:spPr bwMode="auto">
          <a:xfrm>
            <a:off x="6477000" y="6454775"/>
            <a:ext cx="1981200" cy="403225"/>
          </a:xfrm>
          <a:prstGeom prst="rect">
            <a:avLst/>
          </a:prstGeom>
          <a:solidFill>
            <a:schemeClr val="tx1"/>
          </a:solid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685800"/>
            <a:ext cx="7772400" cy="2971800"/>
          </a:xfrm>
        </p:spPr>
        <p:txBody>
          <a:bodyPr/>
          <a:lstStyle/>
          <a:p>
            <a:pPr eaLnBrk="1" hangingPunct="1"/>
            <a:r>
              <a:rPr lang="sr-Cyrl-CS" sz="2800" b="1" i="1" smtClean="0"/>
              <a:t>Упутство за израду и објављивање информатора о раду државног органа</a:t>
            </a:r>
            <a:br>
              <a:rPr lang="sr-Cyrl-CS" sz="2800" b="1" i="1" smtClean="0"/>
            </a:br>
            <a:r>
              <a:rPr lang="sr-Cyrl-CS" sz="4400" smtClean="0">
                <a:effectLst/>
              </a:rPr>
              <a:t> </a:t>
            </a:r>
            <a:br>
              <a:rPr lang="sr-Cyrl-CS" sz="4400" smtClean="0">
                <a:effectLst/>
              </a:rPr>
            </a:br>
            <a:r>
              <a:rPr lang="sr-Cyrl-CS" sz="2400" smtClean="0">
                <a:effectLst/>
              </a:rPr>
              <a:t>Одредбе о </a:t>
            </a:r>
            <a:r>
              <a:rPr lang="ru-RU" sz="2400" smtClean="0">
                <a:effectLst/>
              </a:rPr>
              <a:t>услугама које орган пружа заинтересованим лицима</a:t>
            </a:r>
            <a:r>
              <a:rPr lang="en-US" sz="4400" smtClean="0">
                <a:effectLst/>
              </a:rPr>
              <a:t> </a:t>
            </a:r>
          </a:p>
        </p:txBody>
      </p:sp>
      <p:sp>
        <p:nvSpPr>
          <p:cNvPr id="2051" name="Rectangle 3"/>
          <p:cNvSpPr>
            <a:spLocks noGrp="1" noChangeArrowheads="1"/>
          </p:cNvSpPr>
          <p:nvPr>
            <p:ph type="subTitle" idx="1"/>
          </p:nvPr>
        </p:nvSpPr>
        <p:spPr>
          <a:xfrm>
            <a:off x="1295400" y="4953000"/>
            <a:ext cx="6400800" cy="1295400"/>
          </a:xfrm>
        </p:spPr>
        <p:txBody>
          <a:bodyPr/>
          <a:lstStyle/>
          <a:p>
            <a:pPr eaLnBrk="1" hangingPunct="1">
              <a:defRPr/>
            </a:pPr>
            <a:r>
              <a:rPr lang="x-none" dirty="0" smtClean="0"/>
              <a:t>Транспарентност Србија</a:t>
            </a:r>
            <a:endParaRPr lang="sr-Cyrl-C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7813"/>
            <a:ext cx="8229600" cy="1474787"/>
          </a:xfrm>
        </p:spPr>
        <p:txBody>
          <a:bodyPr/>
          <a:lstStyle/>
          <a:p>
            <a:pPr eaLnBrk="1" hangingPunct="1"/>
            <a:r>
              <a:rPr lang="sr-Cyrl-CS" sz="2400" b="1" smtClean="0"/>
              <a:t>Упутство за израду и објављивање информатора о раду државног органа (</a:t>
            </a:r>
            <a:r>
              <a:rPr lang="en-US" sz="2400" smtClean="0"/>
              <a:t>"Службени гласник РС" бр. 68/2010 од 21.9.2010.</a:t>
            </a:r>
            <a:r>
              <a:rPr lang="sr-Cyrl-CS" sz="2400" smtClean="0"/>
              <a:t>)</a:t>
            </a:r>
            <a:br>
              <a:rPr lang="sr-Cyrl-CS" sz="2400" smtClean="0"/>
            </a:br>
            <a:endParaRPr lang="en-US" sz="2400" smtClean="0"/>
          </a:p>
        </p:txBody>
      </p:sp>
      <p:sp>
        <p:nvSpPr>
          <p:cNvPr id="3075" name="Rectangle 3"/>
          <p:cNvSpPr>
            <a:spLocks noGrp="1" noChangeArrowheads="1"/>
          </p:cNvSpPr>
          <p:nvPr>
            <p:ph type="body" idx="1"/>
          </p:nvPr>
        </p:nvSpPr>
        <p:spPr>
          <a:xfrm>
            <a:off x="457200" y="1752600"/>
            <a:ext cx="8229600" cy="4495800"/>
          </a:xfrm>
        </p:spPr>
        <p:txBody>
          <a:bodyPr/>
          <a:lstStyle/>
          <a:p>
            <a:pPr eaLnBrk="1" hangingPunct="1"/>
            <a:endParaRPr lang="sr-Cyrl-CS" sz="1800" b="1" smtClean="0"/>
          </a:p>
          <a:p>
            <a:pPr eaLnBrk="1" hangingPunct="1"/>
            <a:r>
              <a:rPr lang="sr-Cyrl-CS" sz="1800" b="1" smtClean="0"/>
              <a:t>Услуге које се пружају заинтересованим лицима као један од обавезних поглавља информатора</a:t>
            </a:r>
          </a:p>
          <a:p>
            <a:pPr eaLnBrk="1" hangingPunct="1"/>
            <a:endParaRPr lang="sr-Cyrl-CS" sz="1800" b="1" smtClean="0"/>
          </a:p>
          <a:p>
            <a:r>
              <a:rPr lang="sr-Cyrl-CS" sz="2000" b="1" smtClean="0"/>
              <a:t>Тачка 29.</a:t>
            </a:r>
            <a:endParaRPr lang="sr-Cyrl-CS" sz="2000" smtClean="0"/>
          </a:p>
          <a:p>
            <a:pPr>
              <a:buFont typeface="Wingdings" pitchFamily="2" charset="2"/>
              <a:buNone/>
            </a:pPr>
            <a:r>
              <a:rPr lang="sr-Cyrl-CS" sz="2000" smtClean="0"/>
              <a:t>     У информатор се уносе подаци о услугама које државни орган, у оквиру делокруга утврђеног законом, непосредно пружа заинтересованим физичким и правним лицима.</a:t>
            </a:r>
            <a:r>
              <a:rPr lang="en-US" smtClean="0">
                <a:effectLst/>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7813"/>
            <a:ext cx="8229600" cy="560387"/>
          </a:xfrm>
        </p:spPr>
        <p:txBody>
          <a:bodyPr/>
          <a:lstStyle/>
          <a:p>
            <a:pPr eaLnBrk="1" hangingPunct="1"/>
            <a:r>
              <a:rPr lang="en-US" sz="3600" b="1" smtClean="0"/>
              <a:t/>
            </a:r>
            <a:br>
              <a:rPr lang="en-US" sz="3600" b="1" smtClean="0"/>
            </a:br>
            <a:r>
              <a:rPr lang="sr-Cyrl-CS" sz="2400" b="1" smtClean="0"/>
              <a:t>Шта се подразумева под услугом?</a:t>
            </a:r>
            <a:r>
              <a:rPr lang="en-US" sz="2400" b="1" smtClean="0"/>
              <a:t/>
            </a:r>
            <a:br>
              <a:rPr lang="en-US" sz="2400" b="1" smtClean="0"/>
            </a:br>
            <a:endParaRPr lang="en-US" sz="2400" smtClean="0"/>
          </a:p>
        </p:txBody>
      </p:sp>
      <p:sp>
        <p:nvSpPr>
          <p:cNvPr id="5123" name="Rectangle 3"/>
          <p:cNvSpPr>
            <a:spLocks noGrp="1" noChangeArrowheads="1"/>
          </p:cNvSpPr>
          <p:nvPr>
            <p:ph type="body" idx="1"/>
          </p:nvPr>
        </p:nvSpPr>
        <p:spPr>
          <a:xfrm>
            <a:off x="457200" y="1295400"/>
            <a:ext cx="8458200" cy="5105400"/>
          </a:xfrm>
        </p:spPr>
        <p:txBody>
          <a:bodyPr/>
          <a:lstStyle/>
          <a:p>
            <a:pPr marL="609600" indent="-609600">
              <a:buFont typeface="Wingdings" pitchFamily="2" charset="2"/>
              <a:buAutoNum type="arabicPeriod"/>
            </a:pPr>
            <a:r>
              <a:rPr lang="sr-Cyrl-CS" sz="2000" smtClean="0"/>
              <a:t>Одређена активност државног органа, у вези са којом, на основу закона и других прописа, физичка и правна лица имају право или могућност да од државног органа траже да на одређени начин поступи. </a:t>
            </a:r>
          </a:p>
          <a:p>
            <a:pPr marL="609600" indent="-609600">
              <a:buFont typeface="Wingdings" pitchFamily="2" charset="2"/>
              <a:buNone/>
            </a:pPr>
            <a:r>
              <a:rPr lang="sr-Cyrl-CS" sz="2000" i="1" smtClean="0"/>
              <a:t>  (</a:t>
            </a:r>
            <a:r>
              <a:rPr lang="sr-Cyrl-CS" sz="1800" i="1" smtClean="0"/>
              <a:t>активности које представљају обавезу државног органа)</a:t>
            </a:r>
            <a:r>
              <a:rPr lang="en-US" smtClean="0">
                <a:effectLst/>
              </a:rPr>
              <a:t> </a:t>
            </a:r>
            <a:endParaRPr lang="sr-Cyrl-CS" smtClean="0">
              <a:effectLst/>
            </a:endParaRPr>
          </a:p>
          <a:p>
            <a:pPr marL="609600" indent="-609600">
              <a:buFont typeface="Wingdings" pitchFamily="2" charset="2"/>
              <a:buNone/>
            </a:pPr>
            <a:endParaRPr lang="sr-Cyrl-CS" sz="2000" smtClean="0"/>
          </a:p>
          <a:p>
            <a:pPr marL="609600" indent="-609600"/>
            <a:r>
              <a:rPr lang="sr-Cyrl-CS" sz="2000" smtClean="0"/>
              <a:t>Активност државног органа, коју државни орган не мора да врши на основу закона или другог прописа, али је државни орган ипак спроводи, пружајући заинтересованим лицима право или могућност да од државног органа траже да на одређени начин поступи.</a:t>
            </a:r>
            <a:r>
              <a:rPr lang="en-US" smtClean="0"/>
              <a:t>  </a:t>
            </a:r>
            <a:endParaRPr lang="sr-Cyrl-CS" smtClean="0"/>
          </a:p>
          <a:p>
            <a:pPr marL="609600" indent="-609600">
              <a:buFont typeface="Wingdings" pitchFamily="2" charset="2"/>
              <a:buNone/>
            </a:pPr>
            <a:r>
              <a:rPr lang="sr-Cyrl-CS" sz="1800" smtClean="0">
                <a:effectLst/>
              </a:rPr>
              <a:t>  (</a:t>
            </a:r>
            <a:r>
              <a:rPr lang="sr-Cyrl-CS" sz="1800" i="1" smtClean="0"/>
              <a:t>необавезне активности, које су постале део рада државног органа његовом вољом</a:t>
            </a:r>
            <a:r>
              <a:rPr lang="sr-Cyrl-CS" sz="1800" smtClean="0">
                <a:effectLst/>
              </a:rPr>
              <a:t>) </a:t>
            </a:r>
          </a:p>
          <a:p>
            <a:pPr marL="609600" indent="-609600">
              <a:buFont typeface="Wingdings" pitchFamily="2" charset="2"/>
              <a:buNone/>
            </a:pPr>
            <a:endParaRPr lang="en-US" sz="1800" smtClean="0">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57200" y="1219200"/>
            <a:ext cx="8229600" cy="5029200"/>
          </a:xfrm>
        </p:spPr>
        <p:txBody>
          <a:bodyPr/>
          <a:lstStyle/>
          <a:p>
            <a:pPr eaLnBrk="1" hangingPunct="1">
              <a:lnSpc>
                <a:spcPct val="80000"/>
              </a:lnSpc>
            </a:pPr>
            <a:r>
              <a:rPr lang="sr-Cyrl-CS" sz="2000" i="1" smtClean="0"/>
              <a:t>кратак опис у чему се она састоји; </a:t>
            </a:r>
          </a:p>
          <a:p>
            <a:pPr eaLnBrk="1" hangingPunct="1">
              <a:lnSpc>
                <a:spcPct val="80000"/>
              </a:lnSpc>
            </a:pPr>
            <a:r>
              <a:rPr lang="sr-Cyrl-CS" sz="2000" i="1" smtClean="0"/>
              <a:t>навођење категорија лица која имају право на услугу; </a:t>
            </a:r>
          </a:p>
          <a:p>
            <a:pPr eaLnBrk="1" hangingPunct="1">
              <a:lnSpc>
                <a:spcPct val="80000"/>
              </a:lnSpc>
            </a:pPr>
            <a:r>
              <a:rPr lang="sr-Cyrl-CS" sz="2000" i="1" smtClean="0"/>
              <a:t>навођење услова које лица морају испунити да би им услуга била пружена; </a:t>
            </a:r>
          </a:p>
          <a:p>
            <a:pPr eaLnBrk="1" hangingPunct="1">
              <a:lnSpc>
                <a:spcPct val="80000"/>
              </a:lnSpc>
            </a:pPr>
            <a:r>
              <a:rPr lang="sr-Cyrl-CS" sz="2000" i="1" smtClean="0"/>
              <a:t>да ли је прописан рок за пружање услуге и који је то рок; </a:t>
            </a:r>
          </a:p>
          <a:p>
            <a:pPr eaLnBrk="1" hangingPunct="1">
              <a:lnSpc>
                <a:spcPct val="80000"/>
              </a:lnSpc>
            </a:pPr>
            <a:r>
              <a:rPr lang="sr-Cyrl-CS" sz="2000" i="1" smtClean="0"/>
              <a:t>на који начин се услуга може добити (нпр. захтев, молба); </a:t>
            </a:r>
          </a:p>
          <a:p>
            <a:pPr eaLnBrk="1" hangingPunct="1">
              <a:lnSpc>
                <a:spcPct val="80000"/>
              </a:lnSpc>
            </a:pPr>
            <a:r>
              <a:rPr lang="sr-Cyrl-CS" sz="2000" i="1" smtClean="0"/>
              <a:t>у којем року се може очекивати да услуга буде пружена, без обзира на то да ли је он прописан или не и да ли се очекивани рок разликује од прописаног. </a:t>
            </a:r>
          </a:p>
          <a:p>
            <a:pPr eaLnBrk="1" hangingPunct="1">
              <a:lnSpc>
                <a:spcPct val="80000"/>
              </a:lnSpc>
            </a:pPr>
            <a:r>
              <a:rPr lang="sr-Cyrl-CS" sz="2000" i="1" smtClean="0"/>
              <a:t>други корисни подаци о услугама, уколико је то примерено њиховој природи (нпр. квалитет услуге који се може очекивати).</a:t>
            </a:r>
          </a:p>
          <a:p>
            <a:pPr eaLnBrk="1" hangingPunct="1">
              <a:lnSpc>
                <a:spcPct val="80000"/>
              </a:lnSpc>
              <a:buFont typeface="Wingdings" pitchFamily="2" charset="2"/>
              <a:buNone/>
            </a:pPr>
            <a:endParaRPr lang="sr-Cyrl-CS" sz="2000" i="1" smtClean="0"/>
          </a:p>
          <a:p>
            <a:pPr eaLnBrk="1" hangingPunct="1">
              <a:lnSpc>
                <a:spcPct val="80000"/>
              </a:lnSpc>
            </a:pPr>
            <a:endParaRPr lang="sr-Cyrl-CS" sz="2000" i="1" smtClean="0"/>
          </a:p>
          <a:p>
            <a:pPr eaLnBrk="1" hangingPunct="1">
              <a:lnSpc>
                <a:spcPct val="80000"/>
              </a:lnSpc>
            </a:pPr>
            <a:r>
              <a:rPr lang="sr-Cyrl-CS" sz="2000" i="1" smtClean="0"/>
              <a:t>посебно се истиче које услуге се пружају електронским путем, уз постављање линкова ка одговарајућим страницама веб-презентације.</a:t>
            </a:r>
            <a:r>
              <a:rPr lang="sr-Cyrl-CS" sz="2000" smtClean="0">
                <a:effectLst/>
              </a:rPr>
              <a:t> </a:t>
            </a:r>
            <a:endParaRPr lang="en-US" sz="2000" smtClean="0">
              <a:effectLst/>
            </a:endParaRPr>
          </a:p>
        </p:txBody>
      </p:sp>
      <p:sp>
        <p:nvSpPr>
          <p:cNvPr id="5122" name="Rectangle 2"/>
          <p:cNvSpPr>
            <a:spLocks noChangeArrowheads="1"/>
          </p:cNvSpPr>
          <p:nvPr/>
        </p:nvSpPr>
        <p:spPr bwMode="auto">
          <a:xfrm>
            <a:off x="457200" y="277813"/>
            <a:ext cx="8229600" cy="407987"/>
          </a:xfrm>
          <a:prstGeom prst="rect">
            <a:avLst/>
          </a:prstGeom>
          <a:noFill/>
          <a:ln w="9525">
            <a:noFill/>
            <a:miter lim="800000"/>
            <a:headEnd/>
            <a:tailEnd/>
          </a:ln>
        </p:spPr>
        <p:txBody>
          <a:bodyPr anchor="ctr" anchorCtr="1"/>
          <a:lstStyle/>
          <a:p>
            <a:pPr algn="ctr"/>
            <a:r>
              <a:rPr lang="en-US" sz="3600" b="1">
                <a:solidFill>
                  <a:schemeClr val="tx2"/>
                </a:solidFill>
                <a:effectLst>
                  <a:outerShdw blurRad="38100" dist="38100" dir="2700000" algn="tl">
                    <a:srgbClr val="000000"/>
                  </a:outerShdw>
                </a:effectLst>
              </a:rPr>
              <a:t> </a:t>
            </a:r>
            <a:r>
              <a:rPr lang="sr-Cyrl-CS" sz="2400" i="1">
                <a:solidFill>
                  <a:schemeClr val="tx2"/>
                </a:solidFill>
                <a:effectLst>
                  <a:outerShdw blurRad="38100" dist="38100" dir="2700000" algn="tl">
                    <a:srgbClr val="000000"/>
                  </a:outerShdw>
                </a:effectLst>
              </a:rPr>
              <a:t>За сваку услугу се наводе обавезно следећи подаци:</a:t>
            </a:r>
            <a:r>
              <a:rPr lang="sr-Cyrl-CS" sz="4800" i="1">
                <a:solidFill>
                  <a:schemeClr val="tx2"/>
                </a:solidFill>
                <a:effectLst>
                  <a:outerShdw blurRad="38100" dist="38100" dir="2700000" algn="tl">
                    <a:srgbClr val="000000"/>
                  </a:outerShdw>
                </a:effectLst>
              </a:rPr>
              <a:t> </a:t>
            </a:r>
            <a:endParaRPr lang="en-US" sz="4800" i="1">
              <a:solidFill>
                <a:schemeClr val="tx2"/>
              </a:solidFill>
              <a:effectLst>
                <a:outerShdw blurRad="38100" dist="38100" dir="2700000" algn="tl">
                  <a:srgbClr val="000000"/>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533400" y="1143000"/>
            <a:ext cx="8229600" cy="5105400"/>
          </a:xfrm>
        </p:spPr>
        <p:txBody>
          <a:bodyPr/>
          <a:lstStyle/>
          <a:p>
            <a:pPr marL="533400" indent="-533400">
              <a:lnSpc>
                <a:spcPct val="80000"/>
              </a:lnSpc>
              <a:buFont typeface="Wingdings" pitchFamily="2" charset="2"/>
              <a:buAutoNum type="arabicPeriod"/>
            </a:pPr>
            <a:r>
              <a:rPr lang="sr-Cyrl-CS" sz="2000" smtClean="0"/>
              <a:t>Опис радње којом заинтересовано лице може покренути поступак за добијање услуге, за сваку услугу посебно (нпр. усмени захтев службенику, позив на одређени телефон, подношење писаног захтева или молбе, попуњавање апликације на веб – презентацији итд.)</a:t>
            </a:r>
          </a:p>
          <a:p>
            <a:pPr marL="533400" indent="-533400">
              <a:lnSpc>
                <a:spcPct val="80000"/>
              </a:lnSpc>
              <a:buFont typeface="Wingdings" pitchFamily="2" charset="2"/>
              <a:buAutoNum type="arabicPeriod"/>
            </a:pPr>
            <a:r>
              <a:rPr lang="sr-Cyrl-CS" sz="2000" smtClean="0"/>
              <a:t>Податке о  таксама и трошковима поступка, доказима које подносилац захтева прилаже, </a:t>
            </a:r>
          </a:p>
          <a:p>
            <a:pPr marL="533400" indent="-533400">
              <a:lnSpc>
                <a:spcPct val="80000"/>
              </a:lnSpc>
              <a:buFont typeface="Wingdings" pitchFamily="2" charset="2"/>
              <a:buAutoNum type="arabicPeriod"/>
            </a:pPr>
            <a:r>
              <a:rPr lang="sr-Cyrl-CS" sz="2000" smtClean="0"/>
              <a:t>Друге корисне информације у вези са подношењем захтева (адреса, број канцеларије, шалтер, веб адреса, адреса електронске поште, радно време за рад са странкама и сл.)  </a:t>
            </a:r>
          </a:p>
          <a:p>
            <a:pPr marL="533400" indent="-533400">
              <a:lnSpc>
                <a:spcPct val="80000"/>
              </a:lnSpc>
              <a:buFont typeface="Wingdings" pitchFamily="2" charset="2"/>
              <a:buAutoNum type="arabicPeriod"/>
            </a:pPr>
            <a:r>
              <a:rPr lang="sr-Cyrl-CS" sz="2000" smtClean="0"/>
              <a:t>Информације од кога и на који начин се могу добити информације о току поступка.</a:t>
            </a:r>
            <a:r>
              <a:rPr lang="sr-Cyrl-CS" sz="2800" smtClean="0">
                <a:effectLst/>
              </a:rPr>
              <a:t> </a:t>
            </a:r>
          </a:p>
          <a:p>
            <a:pPr marL="533400" indent="-533400">
              <a:lnSpc>
                <a:spcPct val="80000"/>
              </a:lnSpc>
              <a:buFont typeface="Wingdings" pitchFamily="2" charset="2"/>
              <a:buAutoNum type="arabicPeriod"/>
            </a:pPr>
            <a:r>
              <a:rPr lang="en-US" sz="2000" smtClean="0">
                <a:effectLst/>
              </a:rPr>
              <a:t> </a:t>
            </a:r>
            <a:r>
              <a:rPr lang="sr-Cyrl-CS" sz="2000" smtClean="0"/>
              <a:t>Државни орган сажето описује у чему се састоји његово поступање </a:t>
            </a:r>
          </a:p>
          <a:p>
            <a:pPr marL="533400" indent="-533400">
              <a:lnSpc>
                <a:spcPct val="80000"/>
              </a:lnSpc>
              <a:buFont typeface="Wingdings" pitchFamily="2" charset="2"/>
              <a:buAutoNum type="arabicPeriod"/>
            </a:pPr>
            <a:r>
              <a:rPr lang="sr-Cyrl-CS" sz="2000" smtClean="0"/>
              <a:t>Подаци о прву на жалбу, приговор или неко друго правно средство (</a:t>
            </a:r>
            <a:r>
              <a:rPr lang="sr-Cyrl-CS" sz="1800" smtClean="0"/>
              <a:t>коме се може обратити, у ком року и под којим условима, за сваку услугу посебно, очекивани рокови поступања</a:t>
            </a:r>
            <a:r>
              <a:rPr lang="sr-Cyrl-CS" sz="1800" smtClean="0">
                <a:effectLst/>
              </a:rPr>
              <a:t> </a:t>
            </a:r>
            <a:r>
              <a:rPr lang="sr-Cyrl-CS" sz="1800" smtClean="0"/>
              <a:t>).</a:t>
            </a:r>
            <a:r>
              <a:rPr lang="sr-Cyrl-CS" sz="1800" smtClean="0">
                <a:effectLst/>
              </a:rPr>
              <a:t>  </a:t>
            </a:r>
          </a:p>
          <a:p>
            <a:pPr marL="533400" indent="-533400">
              <a:lnSpc>
                <a:spcPct val="80000"/>
              </a:lnSpc>
              <a:buFont typeface="Wingdings" pitchFamily="2" charset="2"/>
              <a:buAutoNum type="arabicPeriod"/>
            </a:pPr>
            <a:r>
              <a:rPr lang="sr-Cyrl-CS" sz="1800" smtClean="0"/>
              <a:t>Примери попуњених типичних докумената</a:t>
            </a:r>
            <a:r>
              <a:rPr lang="sr-Cyrl-CS" sz="2800" smtClean="0">
                <a:effectLst/>
              </a:rPr>
              <a:t> </a:t>
            </a:r>
            <a:endParaRPr lang="sr-Cyrl-CS" sz="1800" smtClean="0">
              <a:effectLst/>
            </a:endParaRPr>
          </a:p>
          <a:p>
            <a:pPr marL="533400" indent="-533400">
              <a:lnSpc>
                <a:spcPct val="80000"/>
              </a:lnSpc>
              <a:buFont typeface="Wingdings" pitchFamily="2" charset="2"/>
              <a:buAutoNum type="arabicPeriod"/>
            </a:pPr>
            <a:endParaRPr lang="en-US" sz="1800" smtClean="0">
              <a:effectLst/>
            </a:endParaRPr>
          </a:p>
        </p:txBody>
      </p:sp>
      <p:sp>
        <p:nvSpPr>
          <p:cNvPr id="3" name="Rectangle 2"/>
          <p:cNvSpPr>
            <a:spLocks noGrp="1" noChangeArrowheads="1"/>
          </p:cNvSpPr>
          <p:nvPr>
            <p:ph type="title"/>
          </p:nvPr>
        </p:nvSpPr>
        <p:spPr>
          <a:xfrm>
            <a:off x="457200" y="277813"/>
            <a:ext cx="8229600" cy="636587"/>
          </a:xfrm>
        </p:spPr>
        <p:txBody>
          <a:bodyPr/>
          <a:lstStyle/>
          <a:p>
            <a:pPr eaLnBrk="1" hangingPunct="1"/>
            <a:r>
              <a:rPr lang="sr-Cyrl-CS" sz="2800" b="1" smtClean="0"/>
              <a:t>Поступак ради пружања услуга</a:t>
            </a:r>
            <a:endParaRPr lang="en-US" sz="2800" b="1"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lstStyle/>
          <a:p>
            <a:pPr algn="just" eaLnBrk="1" hangingPunct="1"/>
            <a:r>
              <a:rPr lang="ru-RU" sz="1800" smtClean="0"/>
              <a:t>табеларни преглед: број тражења одређене услуге, број случајева када је услуга пружена (посебно у року и после истека рока), број и врсте предузетих мера од стране државног органа (уколико је то примерено), број случајева у којима су коришћена правна средства у случају када услуга није пружена или када лице није било задовољно услугом и приказ одлука по тим правним средствима, по врсти.</a:t>
            </a:r>
            <a:r>
              <a:rPr lang="ru-RU" sz="1800" smtClean="0">
                <a:effectLst/>
              </a:rPr>
              <a:t> </a:t>
            </a:r>
            <a:endParaRPr lang="en-US" sz="1800" smtClean="0">
              <a:effectLst/>
            </a:endParaRPr>
          </a:p>
        </p:txBody>
      </p:sp>
      <p:sp>
        <p:nvSpPr>
          <p:cNvPr id="2" name="Rectangle 2"/>
          <p:cNvSpPr>
            <a:spLocks noChangeArrowheads="1"/>
          </p:cNvSpPr>
          <p:nvPr/>
        </p:nvSpPr>
        <p:spPr bwMode="auto">
          <a:xfrm>
            <a:off x="457200" y="277813"/>
            <a:ext cx="8229600" cy="636587"/>
          </a:xfrm>
          <a:prstGeom prst="rect">
            <a:avLst/>
          </a:prstGeom>
          <a:noFill/>
          <a:ln w="9525">
            <a:noFill/>
            <a:miter lim="800000"/>
            <a:headEnd/>
            <a:tailEnd/>
          </a:ln>
        </p:spPr>
        <p:txBody>
          <a:bodyPr anchor="ctr" anchorCtr="1"/>
          <a:lstStyle/>
          <a:p>
            <a:pPr algn="ctr"/>
            <a:r>
              <a:rPr lang="ru-RU" sz="2400" b="1">
                <a:solidFill>
                  <a:schemeClr val="tx2"/>
                </a:solidFill>
                <a:effectLst>
                  <a:outerShdw blurRad="38100" dist="38100" dir="2700000" algn="tl">
                    <a:srgbClr val="000000"/>
                  </a:outerShdw>
                </a:effectLst>
              </a:rPr>
              <a:t>Преглед података о пруженим услугама</a:t>
            </a:r>
            <a:endParaRPr lang="en-US" sz="2400" b="1">
              <a:solidFill>
                <a:schemeClr val="tx2"/>
              </a:solidFill>
              <a:effectLst>
                <a:outerShdw blurRad="38100" dist="38100" dir="2700000" algn="tl">
                  <a:srgbClr val="000000"/>
                </a:outerShdw>
              </a:effectLst>
            </a:endParaRPr>
          </a:p>
        </p:txBody>
      </p:sp>
    </p:spTree>
  </p:cSld>
  <p:clrMapOvr>
    <a:masterClrMapping/>
  </p:clrMapOvr>
</p:sld>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1049</TotalTime>
  <Words>551</Words>
  <Application>Microsoft Office PowerPoint</Application>
  <PresentationFormat>On-screen Show (4:3)</PresentationFormat>
  <Paragraphs>37</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Wingdings</vt:lpstr>
      <vt:lpstr>Calibri</vt:lpstr>
      <vt:lpstr>Ripple</vt:lpstr>
      <vt:lpstr>Упутство за израду и објављивање информатора о раду државног органа   Одредбе о услугама које орган пружа заинтересованим лицима </vt:lpstr>
      <vt:lpstr>Упутство за израду и објављивање информатора о раду државног органа ("Службени гласник РС" бр. 68/2010 од 21.9.2010.) </vt:lpstr>
      <vt:lpstr> Шта се подразумева под услугом? </vt:lpstr>
      <vt:lpstr>Slide 4</vt:lpstr>
      <vt:lpstr>Поступак ради пружања услуга</vt:lpstr>
      <vt:lpstr>Slide 6</vt:lpstr>
    </vt:vector>
  </TitlesOfParts>
  <Company>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Нови пословник Народне скупштине – битне одредбе са становишта борбе против корупције</dc:title>
  <dc:creator>Nemanja</dc:creator>
  <cp:lastModifiedBy>x4</cp:lastModifiedBy>
  <cp:revision>91</cp:revision>
  <dcterms:created xsi:type="dcterms:W3CDTF">2010-09-01T03:29:34Z</dcterms:created>
  <dcterms:modified xsi:type="dcterms:W3CDTF">2012-02-02T15:02:24Z</dcterms:modified>
</cp:coreProperties>
</file>